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58" r:id="rId5"/>
    <p:sldId id="269" r:id="rId6"/>
    <p:sldId id="275" r:id="rId7"/>
    <p:sldId id="278" r:id="rId8"/>
    <p:sldId id="279" r:id="rId9"/>
    <p:sldId id="280" r:id="rId10"/>
    <p:sldId id="281" r:id="rId11"/>
    <p:sldId id="284" r:id="rId12"/>
    <p:sldId id="261" r:id="rId13"/>
    <p:sldId id="259" r:id="rId14"/>
    <p:sldId id="274" r:id="rId15"/>
    <p:sldId id="270" r:id="rId16"/>
    <p:sldId id="291" r:id="rId17"/>
    <p:sldId id="290" r:id="rId18"/>
    <p:sldId id="272" r:id="rId19"/>
    <p:sldId id="286" r:id="rId20"/>
    <p:sldId id="276" r:id="rId21"/>
    <p:sldId id="262" r:id="rId22"/>
    <p:sldId id="263" r:id="rId23"/>
    <p:sldId id="265" r:id="rId24"/>
    <p:sldId id="287" r:id="rId25"/>
    <p:sldId id="288" r:id="rId26"/>
    <p:sldId id="266" r:id="rId27"/>
    <p:sldId id="285" r:id="rId28"/>
  </p:sldIdLst>
  <p:sldSz cx="18288000" cy="10287000"/>
  <p:notesSz cx="6858000" cy="9144000"/>
  <p:embeddedFontLst>
    <p:embeddedFont>
      <p:font typeface="Canva Sans" panose="020B0604020202020204" charset="0"/>
      <p:regular r:id="rId29"/>
    </p:embeddedFont>
    <p:embeddedFont>
      <p:font typeface="Canva Sans Bold" panose="020B0604020202020204" charset="0"/>
      <p:regular r:id="rId30"/>
      <p:bold r:id="rId31"/>
    </p:embeddedFont>
    <p:embeddedFont>
      <p:font typeface="Canva Sans Italics" panose="020B0604020202020204"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91765-F192-98D1-CEF0-61C08BEE40A2}" v="3" dt="2025-05-05T00:11:02.800"/>
    <p1510:client id="{4A31EA41-1CA8-7558-AE13-28114F6530AE}" v="287" dt="2025-05-03T16:43:01.457"/>
    <p1510:client id="{50C83536-F159-4706-87C5-E7EA76DC86FB}" v="11" dt="2025-05-03T04:48:49.440"/>
    <p1510:client id="{544F8F7E-B693-4BB6-2DF1-41E37D77C48B}" v="36" dt="2025-05-03T05:02:13.927"/>
    <p1510:client id="{54CEEDD2-B159-42CA-A12D-F1D31F91DCB2}" v="6" dt="2025-05-03T15:15:51.912"/>
    <p1510:client id="{678F994B-80FA-4C01-A1B8-824E9733A1B5}" v="9" dt="2025-05-03T16:36:23.237"/>
    <p1510:client id="{78E56446-DF5F-84EA-D35A-D32202424427}" v="8" dt="2025-05-03T16:27:38.270"/>
    <p1510:client id="{82A99FCD-20B5-0376-931F-89E81F922659}" v="127" dt="2025-05-03T16:33:27.466"/>
    <p1510:client id="{C88CF993-A182-DBDC-B450-8892B66C9701}" v="21" dt="2025-05-03T16:46:26.559"/>
    <p1510:client id="{CF25216B-4153-C4D2-3A4B-BFC6474B426A}" v="23" dt="2025-05-03T17:12:53.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56" y="288952"/>
            <a:ext cx="7932681" cy="9709095"/>
          </a:xfrm>
          <a:custGeom>
            <a:avLst/>
            <a:gdLst/>
            <a:ahLst/>
            <a:cxnLst/>
            <a:rect l="l" t="t" r="r" b="b"/>
            <a:pathLst>
              <a:path w="7932681" h="9709095">
                <a:moveTo>
                  <a:pt x="0" y="0"/>
                </a:moveTo>
                <a:lnTo>
                  <a:pt x="7932682" y="0"/>
                </a:lnTo>
                <a:lnTo>
                  <a:pt x="7932682" y="9709096"/>
                </a:lnTo>
                <a:lnTo>
                  <a:pt x="0" y="9709096"/>
                </a:lnTo>
                <a:lnTo>
                  <a:pt x="0" y="0"/>
                </a:lnTo>
                <a:close/>
              </a:path>
            </a:pathLst>
          </a:custGeom>
          <a:blipFill>
            <a:blip r:embed="rId2"/>
            <a:stretch>
              <a:fillRect t="-15766" b="-6865"/>
            </a:stretch>
          </a:blipFill>
        </p:spPr>
        <p:txBody>
          <a:bodyPr/>
          <a:lstStyle/>
          <a:p>
            <a:endParaRPr lang="en-US"/>
          </a:p>
        </p:txBody>
      </p:sp>
      <p:sp>
        <p:nvSpPr>
          <p:cNvPr id="3" name="TextBox 3"/>
          <p:cNvSpPr txBox="1"/>
          <p:nvPr/>
        </p:nvSpPr>
        <p:spPr>
          <a:xfrm>
            <a:off x="10053131" y="1137603"/>
            <a:ext cx="7596449" cy="8081956"/>
          </a:xfrm>
          <a:prstGeom prst="rect">
            <a:avLst/>
          </a:prstGeom>
        </p:spPr>
        <p:txBody>
          <a:bodyPr wrap="square" lIns="0" tIns="0" rIns="0" bIns="0" rtlCol="0" anchor="t">
            <a:spAutoFit/>
          </a:bodyPr>
          <a:lstStyle/>
          <a:p>
            <a:pPr algn="r">
              <a:lnSpc>
                <a:spcPts val="4759"/>
              </a:lnSpc>
            </a:pPr>
            <a:endParaRPr/>
          </a:p>
          <a:p>
            <a:pPr algn="r">
              <a:lnSpc>
                <a:spcPts val="9099"/>
              </a:lnSpc>
              <a:spcBef>
                <a:spcPct val="0"/>
              </a:spcBef>
            </a:pPr>
            <a:r>
              <a:rPr lang="en-US" sz="6450" b="1">
                <a:solidFill>
                  <a:srgbClr val="000000"/>
                </a:solidFill>
                <a:latin typeface="Calibri"/>
                <a:ea typeface="Canva Sans Bold"/>
                <a:cs typeface="Canva Sans Bold"/>
                <a:sym typeface="Canva Sans Bold"/>
              </a:rPr>
              <a:t>IMPACT OF </a:t>
            </a:r>
          </a:p>
          <a:p>
            <a:pPr algn="r">
              <a:lnSpc>
                <a:spcPts val="9099"/>
              </a:lnSpc>
              <a:spcBef>
                <a:spcPct val="0"/>
              </a:spcBef>
            </a:pPr>
            <a:r>
              <a:rPr lang="en-US" sz="6450" b="1">
                <a:solidFill>
                  <a:srgbClr val="FF3131"/>
                </a:solidFill>
                <a:latin typeface="Calibri"/>
                <a:ea typeface="Canva Sans Bold"/>
                <a:cs typeface="Canva Sans Bold"/>
                <a:sym typeface="Canva Sans Bold"/>
              </a:rPr>
              <a:t>COVID-19</a:t>
            </a:r>
            <a:r>
              <a:rPr lang="en-US" sz="6450" b="1">
                <a:solidFill>
                  <a:srgbClr val="000000"/>
                </a:solidFill>
                <a:latin typeface="Calibri"/>
                <a:ea typeface="Canva Sans Bold"/>
                <a:cs typeface="Canva Sans Bold"/>
                <a:sym typeface="Canva Sans Bold"/>
              </a:rPr>
              <a:t> ON </a:t>
            </a:r>
            <a:endParaRPr lang="en-US" sz="6450" b="1">
              <a:solidFill>
                <a:srgbClr val="000000"/>
              </a:solidFill>
              <a:latin typeface="Calibri"/>
              <a:ea typeface="Canva Sans Bold"/>
              <a:cs typeface="Canva Sans Bold"/>
            </a:endParaRPr>
          </a:p>
          <a:p>
            <a:pPr algn="r">
              <a:lnSpc>
                <a:spcPts val="9099"/>
              </a:lnSpc>
              <a:spcBef>
                <a:spcPct val="0"/>
              </a:spcBef>
            </a:pPr>
            <a:r>
              <a:rPr lang="en-US" sz="6450" b="1">
                <a:solidFill>
                  <a:srgbClr val="000000"/>
                </a:solidFill>
                <a:latin typeface="Calibri"/>
                <a:ea typeface="Canva Sans Bold"/>
                <a:cs typeface="Canva Sans Bold"/>
                <a:sym typeface="Canva Sans Bold"/>
              </a:rPr>
              <a:t>U.S. EDUCATION</a:t>
            </a:r>
            <a:endParaRPr lang="en-US" sz="6450" b="1">
              <a:solidFill>
                <a:srgbClr val="000000"/>
              </a:solidFill>
              <a:latin typeface="Calibri"/>
              <a:ea typeface="Canva Sans Bold"/>
              <a:cs typeface="Canva Sans Bold"/>
            </a:endParaRPr>
          </a:p>
          <a:p>
            <a:pPr algn="r">
              <a:lnSpc>
                <a:spcPts val="4759"/>
              </a:lnSpc>
              <a:spcBef>
                <a:spcPct val="0"/>
              </a:spcBef>
            </a:pPr>
            <a:endParaRPr lang="en-US" sz="6499" b="1">
              <a:solidFill>
                <a:srgbClr val="000000"/>
              </a:solidFill>
              <a:latin typeface="Canva Sans Bold"/>
              <a:ea typeface="Canva Sans Bold"/>
              <a:cs typeface="Canva Sans Bold"/>
              <a:sym typeface="Canva Sans Bold"/>
            </a:endParaRPr>
          </a:p>
          <a:p>
            <a:pPr algn="r">
              <a:lnSpc>
                <a:spcPts val="3780"/>
              </a:lnSpc>
              <a:spcBef>
                <a:spcPct val="0"/>
              </a:spcBef>
            </a:pPr>
            <a:r>
              <a:rPr lang="en-US" sz="2700" b="1">
                <a:solidFill>
                  <a:srgbClr val="346594"/>
                </a:solidFill>
                <a:latin typeface="Calibri"/>
                <a:ea typeface="Canva Sans Bold"/>
                <a:cs typeface="Canva Sans Bold"/>
                <a:sym typeface="Canva Sans Bold"/>
              </a:rPr>
              <a:t>Members:</a:t>
            </a:r>
            <a:r>
              <a:rPr lang="en-US" sz="2700">
                <a:solidFill>
                  <a:srgbClr val="000000"/>
                </a:solidFill>
                <a:latin typeface="Calibri"/>
                <a:ea typeface="Canva Sans"/>
                <a:cs typeface="Canva Sans"/>
                <a:sym typeface="Canva Sans"/>
              </a:rPr>
              <a:t> </a:t>
            </a:r>
            <a:endParaRPr lang="en-US" sz="2700">
              <a:solidFill>
                <a:srgbClr val="000000"/>
              </a:solidFill>
              <a:latin typeface="Calibri"/>
              <a:ea typeface="Canva Sans"/>
              <a:cs typeface="Canva Sans"/>
            </a:endParaRPr>
          </a:p>
          <a:p>
            <a:pPr algn="r">
              <a:lnSpc>
                <a:spcPts val="3780"/>
              </a:lnSpc>
            </a:pPr>
            <a:r>
              <a:rPr lang="en-US" sz="2700" i="1">
                <a:solidFill>
                  <a:srgbClr val="000000"/>
                </a:solidFill>
                <a:latin typeface="Calibri"/>
                <a:ea typeface="Canva Sans Italics"/>
                <a:cs typeface="Canva Sans Italics"/>
                <a:sym typeface="Canva Sans Italics"/>
              </a:rPr>
              <a:t>Chris Prasad Mathew </a:t>
            </a:r>
            <a:endParaRPr lang="en-US" sz="2700" i="1">
              <a:solidFill>
                <a:srgbClr val="000000"/>
              </a:solidFill>
              <a:latin typeface="Calibri"/>
              <a:ea typeface="Canva Sans Italics"/>
              <a:cs typeface="Canva Sans Italics"/>
            </a:endParaRPr>
          </a:p>
          <a:p>
            <a:pPr algn="r">
              <a:lnSpc>
                <a:spcPts val="3780"/>
              </a:lnSpc>
            </a:pPr>
            <a:r>
              <a:rPr lang="en-US" sz="2700" i="1">
                <a:solidFill>
                  <a:srgbClr val="000000"/>
                </a:solidFill>
                <a:latin typeface="Calibri"/>
                <a:ea typeface="Canva Sans Italics"/>
                <a:cs typeface="Canva Sans Italics"/>
                <a:sym typeface="Canva Sans Italics"/>
              </a:rPr>
              <a:t>Harish Kumar Sarathi </a:t>
            </a:r>
            <a:endParaRPr lang="en-US" sz="2700" i="1">
              <a:solidFill>
                <a:srgbClr val="000000"/>
              </a:solidFill>
              <a:latin typeface="Calibri"/>
              <a:ea typeface="Canva Sans Italics"/>
              <a:cs typeface="Canva Sans Italics"/>
            </a:endParaRPr>
          </a:p>
          <a:p>
            <a:pPr algn="r">
              <a:lnSpc>
                <a:spcPts val="3780"/>
              </a:lnSpc>
            </a:pPr>
            <a:r>
              <a:rPr lang="en-US" sz="2700" i="1">
                <a:solidFill>
                  <a:srgbClr val="000000"/>
                </a:solidFill>
                <a:latin typeface="Calibri"/>
                <a:ea typeface="Canva Sans Italics"/>
                <a:cs typeface="Canva Sans Italics"/>
                <a:sym typeface="Canva Sans Italics"/>
              </a:rPr>
              <a:t>Shweta Kataria </a:t>
            </a:r>
            <a:endParaRPr lang="en-US" sz="2700" i="1">
              <a:solidFill>
                <a:srgbClr val="000000"/>
              </a:solidFill>
              <a:latin typeface="Calibri"/>
              <a:ea typeface="Canva Sans Italics"/>
              <a:cs typeface="Canva Sans Italics"/>
            </a:endParaRPr>
          </a:p>
          <a:p>
            <a:pPr algn="r">
              <a:lnSpc>
                <a:spcPts val="3780"/>
              </a:lnSpc>
            </a:pPr>
            <a:r>
              <a:rPr lang="en-US" sz="2700" i="1">
                <a:solidFill>
                  <a:srgbClr val="000000"/>
                </a:solidFill>
                <a:latin typeface="Calibri"/>
                <a:ea typeface="Canva Sans Italics"/>
                <a:cs typeface="Canva Sans Italics"/>
                <a:sym typeface="Canva Sans Italics"/>
              </a:rPr>
              <a:t>Suhas Venkat Donepudi </a:t>
            </a:r>
            <a:endParaRPr lang="en-US" sz="2700" i="1">
              <a:solidFill>
                <a:srgbClr val="000000"/>
              </a:solidFill>
              <a:latin typeface="Calibri"/>
              <a:ea typeface="Canva Sans Italics"/>
              <a:cs typeface="Canva Sans Italics"/>
            </a:endParaRPr>
          </a:p>
          <a:p>
            <a:pPr algn="r">
              <a:lnSpc>
                <a:spcPts val="3780"/>
              </a:lnSpc>
            </a:pPr>
            <a:r>
              <a:rPr lang="en-US" sz="2700" i="1">
                <a:solidFill>
                  <a:srgbClr val="000000"/>
                </a:solidFill>
                <a:latin typeface="Calibri"/>
                <a:ea typeface="Canva Sans Italics"/>
                <a:cs typeface="Canva Sans Italics"/>
                <a:sym typeface="Canva Sans Italics"/>
              </a:rPr>
              <a:t>Varmi Ashokkumar Sanghani </a:t>
            </a:r>
            <a:endParaRPr lang="en-US" sz="2700" i="1">
              <a:solidFill>
                <a:srgbClr val="000000"/>
              </a:solidFill>
              <a:latin typeface="Calibri"/>
              <a:ea typeface="Canva Sans Italics"/>
              <a:cs typeface="Canva Sans Italics"/>
            </a:endParaRPr>
          </a:p>
          <a:p>
            <a:pPr algn="r">
              <a:lnSpc>
                <a:spcPts val="3500"/>
              </a:lnSpc>
            </a:pPr>
            <a:endParaRPr lang="en-US" sz="2700" i="1">
              <a:solidFill>
                <a:srgbClr val="000000"/>
              </a:solidFill>
              <a:latin typeface="Canva Sans Italics"/>
              <a:ea typeface="Canva Sans Italics"/>
              <a:cs typeface="Canva Sans Italics"/>
              <a:sym typeface="Canva Sans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096E491F-16B0-236F-8868-62615A17B9FB}"/>
              </a:ext>
            </a:extLst>
          </p:cNvPr>
          <p:cNvPicPr>
            <a:picLocks noChangeAspect="1"/>
          </p:cNvPicPr>
          <p:nvPr/>
        </p:nvPicPr>
        <p:blipFill>
          <a:blip r:embed="rId2"/>
          <a:stretch>
            <a:fillRect/>
          </a:stretch>
        </p:blipFill>
        <p:spPr>
          <a:xfrm>
            <a:off x="1334096" y="965200"/>
            <a:ext cx="15619806" cy="835659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42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A838E4-22D4-9893-6EE4-8B5540F7A15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019B85-A6C6-D93A-0979-25F73ACB3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F1A44E-01E0-F861-7C21-7212CF758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0599E3-00AC-3864-E880-AEF99D078807}"/>
              </a:ext>
            </a:extLst>
          </p:cNvPr>
          <p:cNvSpPr txBox="1"/>
          <p:nvPr/>
        </p:nvSpPr>
        <p:spPr>
          <a:xfrm>
            <a:off x="1187958" y="2279973"/>
            <a:ext cx="15723181" cy="58072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700" b="1">
                <a:solidFill>
                  <a:schemeClr val="tx2"/>
                </a:solidFill>
              </a:rPr>
              <a:t>Outcome</a:t>
            </a:r>
            <a:endParaRPr lang="en-US" sz="2700">
              <a:solidFill>
                <a:schemeClr val="tx2"/>
              </a:solidFill>
              <a:ea typeface="Calibri"/>
              <a:cs typeface="Calibri"/>
            </a:endParaRPr>
          </a:p>
          <a:p>
            <a:pPr>
              <a:lnSpc>
                <a:spcPct val="90000"/>
              </a:lnSpc>
              <a:spcAft>
                <a:spcPts val="600"/>
              </a:spcAft>
            </a:pPr>
            <a:endParaRPr lang="en-US" sz="2700" b="1">
              <a:solidFill>
                <a:schemeClr val="tx2"/>
              </a:solidFill>
              <a:latin typeface="Calibri"/>
              <a:ea typeface="Calibri"/>
              <a:cs typeface="Calibri"/>
            </a:endParaRPr>
          </a:p>
          <a:p>
            <a:r>
              <a:rPr lang="en-US" sz="2500">
                <a:solidFill>
                  <a:srgbClr val="002060"/>
                </a:solidFill>
                <a:ea typeface="+mn-lt"/>
                <a:cs typeface="+mn-lt"/>
              </a:rPr>
              <a:t>Through our analysis, we were able to validate the hypothesis that student attendance rates in Texas public schools declined during the 2020–2021 academic year as a result of the COVID-19 pandemic. Our visualizations clearly revealed a </a:t>
            </a:r>
            <a:r>
              <a:rPr lang="en-US" sz="2500" b="1">
                <a:solidFill>
                  <a:srgbClr val="002060"/>
                </a:solidFill>
                <a:ea typeface="+mn-lt"/>
                <a:cs typeface="+mn-lt"/>
              </a:rPr>
              <a:t>1.2% drop in Average Daily Attendance (ADA)</a:t>
            </a:r>
            <a:r>
              <a:rPr lang="en-US" sz="2500">
                <a:solidFill>
                  <a:srgbClr val="002060"/>
                </a:solidFill>
                <a:ea typeface="+mn-lt"/>
                <a:cs typeface="+mn-lt"/>
              </a:rPr>
              <a:t> compared to the previous academic year. This decline was consistently observed across multiple districts, suggesting that the impact was widespread rather than isolated. </a:t>
            </a:r>
            <a:endParaRPr lang="en-US" sz="2500">
              <a:solidFill>
                <a:srgbClr val="002060"/>
              </a:solidFill>
              <a:latin typeface="Calibri"/>
              <a:ea typeface="Calibri"/>
              <a:cs typeface="Calibri"/>
            </a:endParaRPr>
          </a:p>
        </p:txBody>
      </p:sp>
      <p:grpSp>
        <p:nvGrpSpPr>
          <p:cNvPr id="13" name="Group 12">
            <a:extLst>
              <a:ext uri="{FF2B5EF4-FFF2-40B4-BE49-F238E27FC236}">
                <a16:creationId xmlns:a16="http://schemas.microsoft.com/office/drawing/2014/main" id="{B75E5B14-1B8B-C135-0D15-54B1DCA673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54845" y="0"/>
            <a:ext cx="8733155" cy="10027900"/>
            <a:chOff x="6357228" y="0"/>
            <a:chExt cx="5822103" cy="6685267"/>
          </a:xfrm>
        </p:grpSpPr>
        <p:sp>
          <p:nvSpPr>
            <p:cNvPr id="14" name="Freeform: Shape 13">
              <a:extLst>
                <a:ext uri="{FF2B5EF4-FFF2-40B4-BE49-F238E27FC236}">
                  <a16:creationId xmlns:a16="http://schemas.microsoft.com/office/drawing/2014/main" id="{2E6E382F-D597-15AE-6A13-21B42C7B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F65C9A8-336D-1FF3-CB39-602F754AA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7ACBE7-F14C-BF23-C4DC-F68F78E22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82DA4AE-4DE7-9C27-A491-10FF8F2828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3872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artoon of a child and a child with their hands over their mouth&#10;&#10;AI-generated content may be incorrect.">
            <a:extLst>
              <a:ext uri="{FF2B5EF4-FFF2-40B4-BE49-F238E27FC236}">
                <a16:creationId xmlns:a16="http://schemas.microsoft.com/office/drawing/2014/main" id="{E518E71E-8D40-B082-1AA3-F30175A1BD6A}"/>
              </a:ext>
            </a:extLst>
          </p:cNvPr>
          <p:cNvPicPr>
            <a:picLocks noChangeAspect="1"/>
          </p:cNvPicPr>
          <p:nvPr/>
        </p:nvPicPr>
        <p:blipFill>
          <a:blip r:embed="rId2"/>
          <a:srcRect l="8000" r="1" b="1"/>
          <a:stretch/>
        </p:blipFill>
        <p:spPr>
          <a:xfrm>
            <a:off x="20" y="10"/>
            <a:ext cx="18287980" cy="556590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 name="TextBox 4">
            <a:extLst>
              <a:ext uri="{FF2B5EF4-FFF2-40B4-BE49-F238E27FC236}">
                <a16:creationId xmlns:a16="http://schemas.microsoft.com/office/drawing/2014/main" id="{859C91F8-2C4A-FDFB-CF99-C4024243F25A}"/>
              </a:ext>
            </a:extLst>
          </p:cNvPr>
          <p:cNvSpPr txBox="1"/>
          <p:nvPr/>
        </p:nvSpPr>
        <p:spPr>
          <a:xfrm>
            <a:off x="358083" y="4371975"/>
            <a:ext cx="17754649" cy="622792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endParaRPr lang="en-US" sz="2700"/>
          </a:p>
          <a:p>
            <a:pPr indent="-228600">
              <a:lnSpc>
                <a:spcPct val="90000"/>
              </a:lnSpc>
              <a:spcBef>
                <a:spcPct val="0"/>
              </a:spcBef>
              <a:spcAft>
                <a:spcPts val="600"/>
              </a:spcAft>
              <a:buFont typeface="Arial" panose="020B0604020202020204" pitchFamily="34" charset="0"/>
              <a:buChar char="•"/>
            </a:pPr>
            <a:r>
              <a:rPr lang="en-US" sz="2700" b="1">
                <a:sym typeface="Canva Sans Bold"/>
              </a:rPr>
              <a:t>Hypothesis 3</a:t>
            </a:r>
            <a:endParaRPr lang="en-US" sz="2700" b="1">
              <a:ea typeface="Calibri"/>
              <a:cs typeface="Calibri"/>
            </a:endParaRPr>
          </a:p>
          <a:p>
            <a:pPr indent="-228600">
              <a:lnSpc>
                <a:spcPct val="90000"/>
              </a:lnSpc>
              <a:spcBef>
                <a:spcPct val="0"/>
              </a:spcBef>
              <a:spcAft>
                <a:spcPts val="600"/>
              </a:spcAft>
              <a:buFont typeface="Arial" panose="020B0604020202020204" pitchFamily="34" charset="0"/>
              <a:buChar char="•"/>
            </a:pPr>
            <a:endParaRPr lang="en-US" sz="2700" b="1">
              <a:ea typeface="Calibri"/>
              <a:cs typeface="Calibri"/>
            </a:endParaRPr>
          </a:p>
          <a:p>
            <a:pPr indent="-228600">
              <a:lnSpc>
                <a:spcPct val="90000"/>
              </a:lnSpc>
              <a:spcBef>
                <a:spcPct val="0"/>
              </a:spcBef>
              <a:spcAft>
                <a:spcPts val="600"/>
              </a:spcAft>
              <a:buFont typeface="Arial" panose="020B0604020202020204" pitchFamily="34" charset="0"/>
              <a:buChar char="•"/>
            </a:pPr>
            <a:r>
              <a:rPr lang="en-US" sz="2700">
                <a:ea typeface="+mn-lt"/>
                <a:cs typeface="+mn-lt"/>
                <a:sym typeface="Canva Sans"/>
              </a:rPr>
              <a:t>The transition to remote learning during the COVID-19 pandemic caused a decline of over 60% in the percentage of Hispanic students meeting grade-level standards in Dallas County between 2019 and 2023. Despite the return to in-person learning, recovery has been uneven, with Hispanic and Pacific Islander students showing slower academic recovery compared to other groups, widening existing educational disparities.</a:t>
            </a:r>
            <a:endParaRPr lang="en-US" sz="2700"/>
          </a:p>
          <a:p>
            <a:pPr indent="-228600">
              <a:lnSpc>
                <a:spcPct val="90000"/>
              </a:lnSpc>
              <a:spcAft>
                <a:spcPts val="600"/>
              </a:spcAft>
              <a:buFont typeface="Arial" panose="020B0604020202020204" pitchFamily="34" charset="0"/>
              <a:buChar char="•"/>
            </a:pPr>
            <a:endParaRPr lang="en-US" sz="2700">
              <a:sym typeface="Canva Sans"/>
            </a:endParaRPr>
          </a:p>
          <a:p>
            <a:pPr indent="-228600">
              <a:lnSpc>
                <a:spcPct val="90000"/>
              </a:lnSpc>
              <a:spcAft>
                <a:spcPts val="600"/>
              </a:spcAft>
              <a:buFont typeface="Arial" panose="020B0604020202020204" pitchFamily="34" charset="0"/>
              <a:buChar char="•"/>
            </a:pPr>
            <a:endParaRPr lang="en-US" sz="2700">
              <a:sym typeface="Canva Sans"/>
            </a:endParaRPr>
          </a:p>
        </p:txBody>
      </p:sp>
    </p:spTree>
    <p:extLst>
      <p:ext uri="{BB962C8B-B14F-4D97-AF65-F5344CB8AC3E}">
        <p14:creationId xmlns:p14="http://schemas.microsoft.com/office/powerpoint/2010/main" val="213290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EAF2"/>
        </a:solidFill>
        <a:effectLst/>
      </p:bgPr>
    </p:bg>
    <p:spTree>
      <p:nvGrpSpPr>
        <p:cNvPr id="1" name="">
          <a:extLst>
            <a:ext uri="{FF2B5EF4-FFF2-40B4-BE49-F238E27FC236}">
              <a16:creationId xmlns:a16="http://schemas.microsoft.com/office/drawing/2014/main" id="{FD5AB1EC-EB4B-7ECE-BF1E-5610C659F400}"/>
            </a:ext>
          </a:extLst>
        </p:cNvPr>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6818182F-DBBE-6B9C-9988-B76C3C7D2AFA}"/>
              </a:ext>
            </a:extLst>
          </p:cNvPr>
          <p:cNvPicPr>
            <a:picLocks noChangeAspect="1"/>
          </p:cNvPicPr>
          <p:nvPr/>
        </p:nvPicPr>
        <p:blipFill>
          <a:blip r:embed="rId2"/>
          <a:stretch>
            <a:fillRect/>
          </a:stretch>
        </p:blipFill>
        <p:spPr>
          <a:xfrm>
            <a:off x="554325" y="-1785"/>
            <a:ext cx="17157659" cy="10285432"/>
          </a:xfrm>
          <a:prstGeom prst="rect">
            <a:avLst/>
          </a:prstGeom>
        </p:spPr>
      </p:pic>
    </p:spTree>
    <p:extLst>
      <p:ext uri="{BB962C8B-B14F-4D97-AF65-F5344CB8AC3E}">
        <p14:creationId xmlns:p14="http://schemas.microsoft.com/office/powerpoint/2010/main" val="3643724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E7B794-67DD-3B4C-9A7A-013AF3BEF67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55E4C4-7C3C-BD8A-AA86-A62A043E4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E4FD47-AF40-2280-2688-9D4D05E12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459373-D27C-D2C1-282A-808F44F64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5C2DC0-556D-3E4D-B320-C3CED1F8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7"/>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A65F791-ED8D-E60A-9DC3-5F375026E6E9}"/>
              </a:ext>
            </a:extLst>
          </p:cNvPr>
          <p:cNvSpPr txBox="1"/>
          <p:nvPr/>
        </p:nvSpPr>
        <p:spPr>
          <a:xfrm>
            <a:off x="1757294" y="4713095"/>
            <a:ext cx="14750322" cy="1988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700" b="1">
                <a:solidFill>
                  <a:schemeClr val="tx2"/>
                </a:solidFill>
              </a:rPr>
              <a:t>Outcome: </a:t>
            </a:r>
            <a:endParaRPr lang="en-US" sz="2700" b="1">
              <a:solidFill>
                <a:schemeClr val="tx2"/>
              </a:solidFill>
              <a:ea typeface="Calibri"/>
              <a:cs typeface="Calibri"/>
            </a:endParaRPr>
          </a:p>
          <a:p>
            <a:pPr>
              <a:lnSpc>
                <a:spcPct val="90000"/>
              </a:lnSpc>
              <a:spcAft>
                <a:spcPts val="600"/>
              </a:spcAft>
            </a:pPr>
            <a:r>
              <a:rPr lang="en-US" sz="2700">
                <a:solidFill>
                  <a:schemeClr val="tx2"/>
                </a:solidFill>
                <a:ea typeface="+mn-lt"/>
                <a:cs typeface="+mn-lt"/>
              </a:rPr>
              <a:t>The data strongly supports the hypothesis that </a:t>
            </a:r>
            <a:r>
              <a:rPr lang="en-US" sz="2700" b="1">
                <a:solidFill>
                  <a:schemeClr val="tx2"/>
                </a:solidFill>
                <a:ea typeface="+mn-lt"/>
                <a:cs typeface="+mn-lt"/>
              </a:rPr>
              <a:t>student performance declined significantly after COVID</a:t>
            </a:r>
            <a:r>
              <a:rPr lang="en-US" sz="2700">
                <a:solidFill>
                  <a:schemeClr val="tx2"/>
                </a:solidFill>
                <a:ea typeface="+mn-lt"/>
                <a:cs typeface="+mn-lt"/>
              </a:rPr>
              <a:t>, particularly due to remote learning. Minority groups — especially </a:t>
            </a:r>
            <a:r>
              <a:rPr lang="en-US" sz="2700" b="1">
                <a:solidFill>
                  <a:schemeClr val="tx2"/>
                </a:solidFill>
                <a:ea typeface="+mn-lt"/>
                <a:cs typeface="+mn-lt"/>
              </a:rPr>
              <a:t>Hispanic and Pacific Islander students</a:t>
            </a:r>
            <a:r>
              <a:rPr lang="en-US" sz="2700">
                <a:solidFill>
                  <a:schemeClr val="tx2"/>
                </a:solidFill>
                <a:ea typeface="+mn-lt"/>
                <a:cs typeface="+mn-lt"/>
              </a:rPr>
              <a:t> — experienced the steepest declines, and even after schools reopened, </a:t>
            </a:r>
            <a:r>
              <a:rPr lang="en-US" sz="2700" b="1">
                <a:solidFill>
                  <a:schemeClr val="tx2"/>
                </a:solidFill>
                <a:ea typeface="+mn-lt"/>
                <a:cs typeface="+mn-lt"/>
              </a:rPr>
              <a:t>academic recovery has been slow and unequal</a:t>
            </a:r>
            <a:r>
              <a:rPr lang="en-US" sz="2700">
                <a:solidFill>
                  <a:schemeClr val="tx2"/>
                </a:solidFill>
                <a:ea typeface="+mn-lt"/>
                <a:cs typeface="+mn-lt"/>
              </a:rPr>
              <a:t>, exposing long-standing </a:t>
            </a:r>
            <a:r>
              <a:rPr lang="en-US" sz="2700" b="1">
                <a:solidFill>
                  <a:schemeClr val="tx2"/>
                </a:solidFill>
                <a:ea typeface="+mn-lt"/>
                <a:cs typeface="+mn-lt"/>
              </a:rPr>
              <a:t>educational disparities</a:t>
            </a:r>
            <a:r>
              <a:rPr lang="en-US" sz="2700">
                <a:solidFill>
                  <a:schemeClr val="tx2"/>
                </a:solidFill>
                <a:ea typeface="+mn-lt"/>
                <a:cs typeface="+mn-lt"/>
              </a:rPr>
              <a:t>.</a:t>
            </a:r>
            <a:endParaRPr lang="en-US">
              <a:solidFill>
                <a:schemeClr val="tx2"/>
              </a:solidFill>
              <a:ea typeface="+mn-lt"/>
              <a:cs typeface="+mn-lt"/>
            </a:endParaRPr>
          </a:p>
          <a:p>
            <a:pPr>
              <a:lnSpc>
                <a:spcPts val="1350"/>
              </a:lnSpc>
            </a:pPr>
            <a:endParaRPr lang="en-US" sz="2700">
              <a:solidFill>
                <a:srgbClr val="444444"/>
              </a:solidFill>
              <a:ea typeface="Calibri"/>
              <a:cs typeface="Calibri"/>
            </a:endParaRPr>
          </a:p>
          <a:p>
            <a:pPr>
              <a:lnSpc>
                <a:spcPct val="90000"/>
              </a:lnSpc>
              <a:spcAft>
                <a:spcPts val="600"/>
              </a:spcAft>
            </a:pPr>
            <a:endParaRPr lang="en-US" sz="2700">
              <a:solidFill>
                <a:schemeClr val="tx2"/>
              </a:solidFill>
              <a:ea typeface="Calibri"/>
              <a:cs typeface="Calibri"/>
            </a:endParaRPr>
          </a:p>
        </p:txBody>
      </p:sp>
    </p:spTree>
    <p:extLst>
      <p:ext uri="{BB962C8B-B14F-4D97-AF65-F5344CB8AC3E}">
        <p14:creationId xmlns:p14="http://schemas.microsoft.com/office/powerpoint/2010/main" val="141435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30A3FD-3537-E3FB-6240-CD7575F4122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270F20-32FE-FC83-7BF0-9F92CB79D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C42AE7-838B-F340-A156-D778D5BAB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4A8B1A-E977-30C9-7349-115B3F1CB95F}"/>
              </a:ext>
            </a:extLst>
          </p:cNvPr>
          <p:cNvSpPr txBox="1"/>
          <p:nvPr/>
        </p:nvSpPr>
        <p:spPr>
          <a:xfrm>
            <a:off x="928981" y="2775273"/>
            <a:ext cx="13963961" cy="54589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700" b="1">
                <a:solidFill>
                  <a:schemeClr val="tx2"/>
                </a:solidFill>
              </a:rPr>
              <a:t>Hypothesis 4:</a:t>
            </a:r>
            <a:r>
              <a:rPr lang="en-US" sz="2700">
                <a:solidFill>
                  <a:schemeClr val="tx2"/>
                </a:solidFill>
              </a:rPr>
              <a:t>​</a:t>
            </a:r>
            <a:endParaRPr lang="en-US">
              <a:solidFill>
                <a:schemeClr val="tx2"/>
              </a:solidFill>
              <a:ea typeface="Calibri"/>
              <a:cs typeface="Calibri"/>
            </a:endParaRPr>
          </a:p>
          <a:p>
            <a:pPr>
              <a:lnSpc>
                <a:spcPct val="90000"/>
              </a:lnSpc>
              <a:spcAft>
                <a:spcPts val="600"/>
              </a:spcAft>
            </a:pPr>
            <a:endParaRPr lang="en-US" sz="2700">
              <a:ea typeface="Calibri"/>
              <a:cs typeface="Calibri"/>
            </a:endParaRPr>
          </a:p>
          <a:p>
            <a:r>
              <a:rPr lang="en-US" sz="2700">
                <a:ea typeface="+mn-lt"/>
                <a:cs typeface="+mn-lt"/>
              </a:rPr>
              <a:t>In Texas counties, high school students (Grades 9–12) observed an approximate 25% increase in retention rates between the 2018–19 and 2020–21 school years, compared to elementary and middle school students. This notable rise suggests that older students may have been more affected by academic disruptions such as difficulties adapting to remote learning environments and reduced teacher interaction during the COVID-19 pandemic.</a:t>
            </a:r>
            <a:endParaRPr lang="en-US"/>
          </a:p>
          <a:p>
            <a:pPr>
              <a:lnSpc>
                <a:spcPct val="90000"/>
              </a:lnSpc>
              <a:spcAft>
                <a:spcPts val="600"/>
              </a:spcAft>
            </a:pPr>
            <a:endParaRPr lang="en-US" sz="2700">
              <a:solidFill>
                <a:schemeClr val="tx2"/>
              </a:solidFill>
              <a:ea typeface="Calibri"/>
              <a:cs typeface="Calibri"/>
            </a:endParaRPr>
          </a:p>
          <a:p>
            <a:pPr>
              <a:lnSpc>
                <a:spcPct val="90000"/>
              </a:lnSpc>
              <a:spcAft>
                <a:spcPts val="600"/>
              </a:spcAft>
            </a:pPr>
            <a:endParaRPr lang="en-US" sz="2700">
              <a:solidFill>
                <a:schemeClr val="tx2"/>
              </a:solidFill>
              <a:ea typeface="Calibri"/>
              <a:cs typeface="Calibri"/>
            </a:endParaRPr>
          </a:p>
        </p:txBody>
      </p:sp>
      <p:grpSp>
        <p:nvGrpSpPr>
          <p:cNvPr id="13" name="Group 12">
            <a:extLst>
              <a:ext uri="{FF2B5EF4-FFF2-40B4-BE49-F238E27FC236}">
                <a16:creationId xmlns:a16="http://schemas.microsoft.com/office/drawing/2014/main" id="{34C4D293-5E94-D9BF-298F-EB5C0CF59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54845" y="0"/>
            <a:ext cx="8733155" cy="10027900"/>
            <a:chOff x="6357228" y="0"/>
            <a:chExt cx="5822103" cy="6685267"/>
          </a:xfrm>
        </p:grpSpPr>
        <p:sp>
          <p:nvSpPr>
            <p:cNvPr id="14" name="Freeform: Shape 13">
              <a:extLst>
                <a:ext uri="{FF2B5EF4-FFF2-40B4-BE49-F238E27FC236}">
                  <a16:creationId xmlns:a16="http://schemas.microsoft.com/office/drawing/2014/main" id="{44085FDE-A798-4808-B341-89C74DF5E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D6572F2-F092-9C81-31E7-4EEBDB5AF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E56378B-D6BA-F78D-2773-08261A569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56CC3D-F208-C31A-0FBE-E167C0CEA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8946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380F8-D7F3-4F66-6500-41187C0F973A}"/>
            </a:ext>
          </a:extLst>
        </p:cNvPr>
        <p:cNvGrpSpPr/>
        <p:nvPr/>
      </p:nvGrpSpPr>
      <p:grpSpPr>
        <a:xfrm>
          <a:off x="0" y="0"/>
          <a:ext cx="0" cy="0"/>
          <a:chOff x="0" y="0"/>
          <a:chExt cx="0" cy="0"/>
        </a:xfrm>
      </p:grpSpPr>
      <p:pic>
        <p:nvPicPr>
          <p:cNvPr id="3" name="Final- Made with Clipchamp">
            <a:hlinkClick r:id="" action="ppaction://media"/>
            <a:extLst>
              <a:ext uri="{FF2B5EF4-FFF2-40B4-BE49-F238E27FC236}">
                <a16:creationId xmlns:a16="http://schemas.microsoft.com/office/drawing/2014/main" id="{AA4C5311-3459-0DBE-50AF-8CCAF1251A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8150" y="266700"/>
            <a:ext cx="17411700" cy="9753600"/>
          </a:xfrm>
          <a:prstGeom prst="rect">
            <a:avLst/>
          </a:prstGeom>
        </p:spPr>
      </p:pic>
    </p:spTree>
    <p:extLst>
      <p:ext uri="{BB962C8B-B14F-4D97-AF65-F5344CB8AC3E}">
        <p14:creationId xmlns:p14="http://schemas.microsoft.com/office/powerpoint/2010/main" val="385178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8C23-98BE-2087-9CEE-0EC9C8D581C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995F48D-6D2D-2470-F3BB-39FE674B80F5}"/>
              </a:ext>
            </a:extLst>
          </p:cNvPr>
          <p:cNvPicPr>
            <a:picLocks noChangeAspect="1"/>
          </p:cNvPicPr>
          <p:nvPr/>
        </p:nvPicPr>
        <p:blipFill>
          <a:blip r:embed="rId2"/>
          <a:stretch>
            <a:fillRect/>
          </a:stretch>
        </p:blipFill>
        <p:spPr>
          <a:xfrm>
            <a:off x="3109913" y="347663"/>
            <a:ext cx="12049125" cy="9572625"/>
          </a:xfrm>
          <a:prstGeom prst="rect">
            <a:avLst/>
          </a:prstGeom>
        </p:spPr>
      </p:pic>
    </p:spTree>
    <p:extLst>
      <p:ext uri="{BB962C8B-B14F-4D97-AF65-F5344CB8AC3E}">
        <p14:creationId xmlns:p14="http://schemas.microsoft.com/office/powerpoint/2010/main" val="3403470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A568E-83D2-A702-5F21-6486187E3FF4}"/>
              </a:ext>
            </a:extLst>
          </p:cNvPr>
          <p:cNvPicPr>
            <a:picLocks noChangeAspect="1"/>
          </p:cNvPicPr>
          <p:nvPr/>
        </p:nvPicPr>
        <p:blipFill>
          <a:blip r:embed="rId2"/>
          <a:stretch>
            <a:fillRect/>
          </a:stretch>
        </p:blipFill>
        <p:spPr>
          <a:xfrm>
            <a:off x="1960477" y="34883"/>
            <a:ext cx="10721802" cy="10201788"/>
          </a:xfrm>
          <a:prstGeom prst="rect">
            <a:avLst/>
          </a:prstGeom>
        </p:spPr>
      </p:pic>
      <p:pic>
        <p:nvPicPr>
          <p:cNvPr id="3" name="Picture 2" descr="A black text on a white background&#10;&#10;AI-generated content may be incorrect.">
            <a:extLst>
              <a:ext uri="{FF2B5EF4-FFF2-40B4-BE49-F238E27FC236}">
                <a16:creationId xmlns:a16="http://schemas.microsoft.com/office/drawing/2014/main" id="{4C5218EF-7D7C-5326-0964-1EE57D0F8984}"/>
              </a:ext>
            </a:extLst>
          </p:cNvPr>
          <p:cNvPicPr>
            <a:picLocks noChangeAspect="1"/>
          </p:cNvPicPr>
          <p:nvPr/>
        </p:nvPicPr>
        <p:blipFill>
          <a:blip r:embed="rId3"/>
          <a:stretch>
            <a:fillRect/>
          </a:stretch>
        </p:blipFill>
        <p:spPr>
          <a:xfrm>
            <a:off x="12901999" y="8766605"/>
            <a:ext cx="3744097" cy="1125494"/>
          </a:xfrm>
          <a:prstGeom prst="rect">
            <a:avLst/>
          </a:prstGeom>
        </p:spPr>
      </p:pic>
    </p:spTree>
    <p:extLst>
      <p:ext uri="{BB962C8B-B14F-4D97-AF65-F5344CB8AC3E}">
        <p14:creationId xmlns:p14="http://schemas.microsoft.com/office/powerpoint/2010/main" val="159114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4B6B7354-F343-4874-32C0-2EDEE92B5C97}"/>
              </a:ext>
            </a:extLst>
          </p:cNvPr>
          <p:cNvPicPr>
            <a:picLocks noChangeAspect="1"/>
          </p:cNvPicPr>
          <p:nvPr/>
        </p:nvPicPr>
        <p:blipFill>
          <a:blip r:embed="rId2"/>
          <a:stretch>
            <a:fillRect/>
          </a:stretch>
        </p:blipFill>
        <p:spPr>
          <a:xfrm>
            <a:off x="1567507" y="-1028"/>
            <a:ext cx="15152987" cy="10289057"/>
          </a:xfrm>
          <a:prstGeom prst="rect">
            <a:avLst/>
          </a:prstGeom>
        </p:spPr>
      </p:pic>
    </p:spTree>
    <p:extLst>
      <p:ext uri="{BB962C8B-B14F-4D97-AF65-F5344CB8AC3E}">
        <p14:creationId xmlns:p14="http://schemas.microsoft.com/office/powerpoint/2010/main" val="3733839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35470" y="854521"/>
            <a:ext cx="5538618" cy="9432479"/>
          </a:xfrm>
          <a:custGeom>
            <a:avLst/>
            <a:gdLst/>
            <a:ahLst/>
            <a:cxnLst/>
            <a:rect l="l" t="t" r="r" b="b"/>
            <a:pathLst>
              <a:path w="5538618" h="9432479">
                <a:moveTo>
                  <a:pt x="0" y="0"/>
                </a:moveTo>
                <a:lnTo>
                  <a:pt x="5538619" y="0"/>
                </a:lnTo>
                <a:lnTo>
                  <a:pt x="5538619" y="9432479"/>
                </a:lnTo>
                <a:lnTo>
                  <a:pt x="0" y="9432479"/>
                </a:lnTo>
                <a:lnTo>
                  <a:pt x="0" y="0"/>
                </a:lnTo>
                <a:close/>
              </a:path>
            </a:pathLst>
          </a:custGeom>
          <a:blipFill>
            <a:blip r:embed="rId2">
              <a:extLst>
                <a:ext uri="{96DAC541-7B7A-43D3-8B79-37D633B846F1}">
                  <asvg:svgBlip xmlns:asvg="http://schemas.microsoft.com/office/drawing/2016/SVG/main" r:embed="rId3"/>
                </a:ext>
              </a:extLst>
            </a:blip>
            <a:stretch>
              <a:fillRect l="-80026" b="-904"/>
            </a:stretch>
          </a:blipFill>
        </p:spPr>
        <p:txBody>
          <a:bodyPr/>
          <a:lstStyle/>
          <a:p>
            <a:endParaRPr lang="en-US"/>
          </a:p>
        </p:txBody>
      </p:sp>
      <p:sp>
        <p:nvSpPr>
          <p:cNvPr id="3" name="TextBox 3"/>
          <p:cNvSpPr txBox="1"/>
          <p:nvPr/>
        </p:nvSpPr>
        <p:spPr>
          <a:xfrm>
            <a:off x="1810096" y="1253405"/>
            <a:ext cx="7333904" cy="7828490"/>
          </a:xfrm>
          <a:prstGeom prst="rect">
            <a:avLst/>
          </a:prstGeom>
        </p:spPr>
        <p:txBody>
          <a:bodyPr lIns="0" tIns="0" rIns="0" bIns="0" rtlCol="0" anchor="t">
            <a:spAutoFit/>
          </a:bodyPr>
          <a:lstStyle/>
          <a:p>
            <a:pPr algn="l">
              <a:lnSpc>
                <a:spcPts val="6629"/>
              </a:lnSpc>
            </a:pPr>
            <a:endParaRPr/>
          </a:p>
          <a:p>
            <a:pPr algn="l">
              <a:lnSpc>
                <a:spcPts val="12673"/>
              </a:lnSpc>
              <a:spcBef>
                <a:spcPct val="0"/>
              </a:spcBef>
            </a:pPr>
            <a:r>
              <a:rPr lang="en-US" sz="9050" b="1">
                <a:solidFill>
                  <a:srgbClr val="346594"/>
                </a:solidFill>
                <a:latin typeface="Calibri"/>
                <a:ea typeface="Canva Sans Bold"/>
                <a:cs typeface="Canva Sans Bold"/>
                <a:sym typeface="Canva Sans Bold"/>
              </a:rPr>
              <a:t>OUR FOCUS:</a:t>
            </a:r>
            <a:endParaRPr lang="en-US" sz="9050" b="1">
              <a:solidFill>
                <a:srgbClr val="346594"/>
              </a:solidFill>
              <a:latin typeface="Calibri"/>
              <a:ea typeface="Canva Sans Bold"/>
              <a:cs typeface="Canva Sans Bold"/>
            </a:endParaRPr>
          </a:p>
          <a:p>
            <a:pPr algn="l">
              <a:lnSpc>
                <a:spcPts val="5264"/>
              </a:lnSpc>
              <a:spcBef>
                <a:spcPct val="0"/>
              </a:spcBef>
            </a:pPr>
            <a:endParaRPr lang="en-US" sz="9050" b="1">
              <a:solidFill>
                <a:srgbClr val="346594"/>
              </a:solidFill>
              <a:latin typeface="Calibri"/>
              <a:ea typeface="Canva Sans Bold"/>
              <a:cs typeface="Canva Sans Bold"/>
            </a:endParaRPr>
          </a:p>
          <a:p>
            <a:pPr marL="405765" lvl="1">
              <a:lnSpc>
                <a:spcPts val="5264"/>
              </a:lnSpc>
              <a:spcBef>
                <a:spcPct val="0"/>
              </a:spcBef>
            </a:pPr>
            <a:r>
              <a:rPr lang="en-US" sz="3750">
                <a:solidFill>
                  <a:srgbClr val="000000"/>
                </a:solidFill>
                <a:latin typeface="Calibri"/>
                <a:ea typeface="Canva Sans"/>
                <a:cs typeface="Canva Sans"/>
              </a:rPr>
              <a:t>1.Student Mental Health</a:t>
            </a:r>
          </a:p>
          <a:p>
            <a:pPr marL="405765" lvl="1">
              <a:lnSpc>
                <a:spcPts val="5264"/>
              </a:lnSpc>
              <a:spcBef>
                <a:spcPct val="0"/>
              </a:spcBef>
            </a:pPr>
            <a:r>
              <a:rPr lang="en-US" sz="3800">
                <a:solidFill>
                  <a:srgbClr val="000000"/>
                </a:solidFill>
                <a:latin typeface="Calibri"/>
                <a:ea typeface="Calibri"/>
                <a:cs typeface="Calibri"/>
              </a:rPr>
              <a:t>2.Attendance Drop Rates</a:t>
            </a:r>
            <a:endParaRPr lang="en-US" sz="3750">
              <a:solidFill>
                <a:srgbClr val="000000"/>
              </a:solidFill>
              <a:latin typeface="Canva Sans"/>
              <a:ea typeface="Calibri"/>
              <a:cs typeface="Calibri"/>
            </a:endParaRPr>
          </a:p>
          <a:p>
            <a:pPr marL="405765" lvl="1">
              <a:lnSpc>
                <a:spcPts val="5264"/>
              </a:lnSpc>
              <a:spcBef>
                <a:spcPct val="0"/>
              </a:spcBef>
            </a:pPr>
            <a:r>
              <a:rPr lang="en-US" sz="3750">
                <a:solidFill>
                  <a:srgbClr val="000000"/>
                </a:solidFill>
                <a:latin typeface="Calibri"/>
                <a:ea typeface="Calibri"/>
                <a:cs typeface="Calibri"/>
              </a:rPr>
              <a:t>3.Grade Performance Decline</a:t>
            </a:r>
            <a:endParaRPr lang="en-US" sz="3750">
              <a:solidFill>
                <a:srgbClr val="000000"/>
              </a:solidFill>
              <a:latin typeface="Calibri"/>
              <a:ea typeface="Canva Sans"/>
              <a:cs typeface="Canva Sans"/>
            </a:endParaRPr>
          </a:p>
          <a:p>
            <a:pPr marL="405765" lvl="1">
              <a:lnSpc>
                <a:spcPts val="5264"/>
              </a:lnSpc>
              <a:spcBef>
                <a:spcPct val="0"/>
              </a:spcBef>
            </a:pPr>
            <a:r>
              <a:rPr lang="en-US" sz="3750">
                <a:solidFill>
                  <a:srgbClr val="000000"/>
                </a:solidFill>
                <a:latin typeface="Calibri"/>
                <a:ea typeface="Canva Sans"/>
                <a:cs typeface="Canva Sans"/>
                <a:sym typeface="Canva Sans"/>
              </a:rPr>
              <a:t>4.Retention Rates</a:t>
            </a:r>
            <a:endParaRPr lang="en-US" sz="3750">
              <a:solidFill>
                <a:srgbClr val="000000"/>
              </a:solidFill>
              <a:ea typeface="+mn-lt"/>
              <a:cs typeface="+mn-lt"/>
            </a:endParaRPr>
          </a:p>
          <a:p>
            <a:pPr marL="405765" lvl="1">
              <a:lnSpc>
                <a:spcPts val="5264"/>
              </a:lnSpc>
              <a:spcBef>
                <a:spcPct val="0"/>
              </a:spcBef>
            </a:pPr>
            <a:r>
              <a:rPr lang="en-US" sz="3750">
                <a:solidFill>
                  <a:srgbClr val="000000"/>
                </a:solidFill>
                <a:latin typeface="Calibri"/>
                <a:ea typeface="Canva Sans"/>
                <a:cs typeface="Canva Sans"/>
                <a:sym typeface="Canva Sans"/>
              </a:rPr>
              <a:t>5.Drop-out Rates</a:t>
            </a:r>
            <a:endParaRPr lang="en-US" sz="3750">
              <a:solidFill>
                <a:srgbClr val="000000"/>
              </a:solidFill>
              <a:latin typeface="Calibri"/>
              <a:ea typeface="Canva Sans"/>
              <a:cs typeface="Canva Sans"/>
            </a:endParaRPr>
          </a:p>
          <a:p>
            <a:pPr algn="l">
              <a:lnSpc>
                <a:spcPts val="5264"/>
              </a:lnSpc>
            </a:pPr>
            <a:endParaRPr lang="en-US" sz="3760">
              <a:solidFill>
                <a:srgbClr val="000000"/>
              </a:solidFill>
              <a:latin typeface="Canva Sans"/>
              <a:ea typeface="Canva Sans"/>
              <a:cs typeface="Canva Sans"/>
              <a:sym typeface="Canva Sans"/>
            </a:endParaRPr>
          </a:p>
          <a:p>
            <a:pPr algn="l">
              <a:lnSpc>
                <a:spcPts val="4874"/>
              </a:lnSpc>
            </a:pPr>
            <a:endParaRPr lang="en-US" sz="3760">
              <a:solidFill>
                <a:srgbClr val="000000"/>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99D59-E31D-33A0-C1C8-229715EC03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0413FB-D8D4-6D60-3B54-D172FA12A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D428F7-D183-1804-40B3-FFAF6D633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F8A961-0504-7B6D-32B4-23143E285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04A82C-7033-DEB2-045E-6F5ADE044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7"/>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BB61632-B994-6E29-F9F9-FB9BA04BAE93}"/>
              </a:ext>
            </a:extLst>
          </p:cNvPr>
          <p:cNvSpPr txBox="1"/>
          <p:nvPr/>
        </p:nvSpPr>
        <p:spPr>
          <a:xfrm>
            <a:off x="1757294" y="4713095"/>
            <a:ext cx="14750322" cy="1988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700" b="1">
                <a:solidFill>
                  <a:schemeClr val="tx2"/>
                </a:solidFill>
              </a:rPr>
              <a:t>Outcome: </a:t>
            </a:r>
            <a:endParaRPr lang="en-US" sz="2700" b="1">
              <a:solidFill>
                <a:schemeClr val="tx2"/>
              </a:solidFill>
              <a:ea typeface="Calibri"/>
              <a:cs typeface="Calibri"/>
            </a:endParaRPr>
          </a:p>
          <a:p>
            <a:pPr>
              <a:lnSpc>
                <a:spcPct val="90000"/>
              </a:lnSpc>
              <a:spcAft>
                <a:spcPts val="600"/>
              </a:spcAft>
            </a:pPr>
            <a:r>
              <a:rPr lang="en-US" sz="2700">
                <a:solidFill>
                  <a:schemeClr val="tx2"/>
                </a:solidFill>
                <a:ea typeface="Calibri"/>
                <a:cs typeface="Calibri"/>
              </a:rPr>
              <a:t>The data confirms that grade level retention rate increased across all education groups in Texas between the year 2018-19 and 2020-21, but there was a significant increase (about 25%) in the High school grades compared to other grades. </a:t>
            </a:r>
            <a:r>
              <a:rPr lang="en-US" sz="2700">
                <a:solidFill>
                  <a:schemeClr val="tx2"/>
                </a:solidFill>
                <a:ea typeface="+mn-lt"/>
                <a:cs typeface="+mn-lt"/>
              </a:rPr>
              <a:t>This trend suggests a deeper impact on academic progression for older students.</a:t>
            </a:r>
          </a:p>
          <a:p>
            <a:pPr>
              <a:lnSpc>
                <a:spcPts val="1350"/>
              </a:lnSpc>
            </a:pPr>
            <a:endParaRPr lang="en-US" sz="2700">
              <a:solidFill>
                <a:srgbClr val="444444"/>
              </a:solidFill>
              <a:ea typeface="Calibri"/>
              <a:cs typeface="Calibri"/>
            </a:endParaRPr>
          </a:p>
          <a:p>
            <a:pPr>
              <a:lnSpc>
                <a:spcPct val="90000"/>
              </a:lnSpc>
              <a:spcAft>
                <a:spcPts val="600"/>
              </a:spcAft>
            </a:pPr>
            <a:endParaRPr lang="en-US" sz="2700">
              <a:solidFill>
                <a:schemeClr val="tx2"/>
              </a:solidFill>
              <a:ea typeface="Calibri"/>
              <a:cs typeface="Calibri"/>
            </a:endParaRPr>
          </a:p>
        </p:txBody>
      </p:sp>
    </p:spTree>
    <p:extLst>
      <p:ext uri="{BB962C8B-B14F-4D97-AF65-F5344CB8AC3E}">
        <p14:creationId xmlns:p14="http://schemas.microsoft.com/office/powerpoint/2010/main" val="128709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5019151" cy="376629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937B211-AC32-E2C0-B111-75BEF440FAB6}"/>
              </a:ext>
            </a:extLst>
          </p:cNvPr>
          <p:cNvSpPr txBox="1"/>
          <p:nvPr/>
        </p:nvSpPr>
        <p:spPr>
          <a:xfrm>
            <a:off x="1768839" y="3708640"/>
            <a:ext cx="14750322" cy="36859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700" b="1" dirty="0">
                <a:solidFill>
                  <a:schemeClr val="tx2"/>
                </a:solidFill>
              </a:rPr>
              <a:t>Hypothesis 5:</a:t>
            </a:r>
            <a:endParaRPr lang="en-US" dirty="0">
              <a:solidFill>
                <a:schemeClr val="tx2"/>
              </a:solidFill>
            </a:endParaRPr>
          </a:p>
          <a:p>
            <a:r>
              <a:rPr lang="en-US" sz="2700" dirty="0">
                <a:solidFill>
                  <a:srgbClr val="000000"/>
                </a:solidFill>
                <a:ea typeface="+mn-lt"/>
                <a:cs typeface="+mn-lt"/>
              </a:rPr>
              <a:t>In Texas counties, a 5% increase in poverty between 2018–19 and 2020–21 will lead to an approximate 2% increase in high school dropout rates, suggesting that rising economic disadvantage may be a driving factor in educational disengagement potentially due to disparities in access to internet, technology, and consistent adult support during the pandemic</a:t>
            </a:r>
            <a:endParaRPr lang="en-US" dirty="0"/>
          </a:p>
          <a:p>
            <a:endParaRPr lang="en-US" sz="2700">
              <a:ea typeface="Calibri"/>
              <a:cs typeface="Calibri"/>
            </a:endParaRPr>
          </a:p>
          <a:p>
            <a:endParaRPr lang="en-US" sz="2700">
              <a:ea typeface="Calibri"/>
              <a:cs typeface="Calibri"/>
            </a:endParaRPr>
          </a:p>
          <a:p>
            <a:r>
              <a:rPr lang="en-US" sz="2700" dirty="0">
                <a:ea typeface="Calibri"/>
                <a:cs typeface="Calibri"/>
              </a:rPr>
              <a:t>*Poverty Rate is defined as the rate of students who are eligible for free and reduced lunch as per NCES (National Council)</a:t>
            </a:r>
          </a:p>
          <a:p>
            <a:pPr>
              <a:lnSpc>
                <a:spcPct val="90000"/>
              </a:lnSpc>
              <a:spcAft>
                <a:spcPts val="600"/>
              </a:spcAft>
            </a:pPr>
            <a:endParaRPr lang="en-US">
              <a:ea typeface="Calibri"/>
              <a:cs typeface="Calibri"/>
            </a:endParaRPr>
          </a:p>
        </p:txBody>
      </p:sp>
      <p:grpSp>
        <p:nvGrpSpPr>
          <p:cNvPr id="1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3609170" y="5601507"/>
            <a:ext cx="5817996" cy="355298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190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line pointing to the top&#10;&#10;AI-generated content may be incorrect.">
            <a:extLst>
              <a:ext uri="{FF2B5EF4-FFF2-40B4-BE49-F238E27FC236}">
                <a16:creationId xmlns:a16="http://schemas.microsoft.com/office/drawing/2014/main" id="{956DCB99-49DD-D4BC-FD47-277A131E0A68}"/>
              </a:ext>
            </a:extLst>
          </p:cNvPr>
          <p:cNvPicPr>
            <a:picLocks noChangeAspect="1"/>
          </p:cNvPicPr>
          <p:nvPr/>
        </p:nvPicPr>
        <p:blipFill>
          <a:blip r:embed="rId2"/>
          <a:stretch>
            <a:fillRect/>
          </a:stretch>
        </p:blipFill>
        <p:spPr>
          <a:xfrm>
            <a:off x="423863" y="1386169"/>
            <a:ext cx="17431870" cy="7514664"/>
          </a:xfrm>
          <a:prstGeom prst="rect">
            <a:avLst/>
          </a:prstGeom>
        </p:spPr>
      </p:pic>
    </p:spTree>
    <p:extLst>
      <p:ext uri="{BB962C8B-B14F-4D97-AF65-F5344CB8AC3E}">
        <p14:creationId xmlns:p14="http://schemas.microsoft.com/office/powerpoint/2010/main" val="1552220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D9E1BE89-2A36-48F6-DA8D-83434CDCCE47}"/>
              </a:ext>
            </a:extLst>
          </p:cNvPr>
          <p:cNvPicPr>
            <a:picLocks noChangeAspect="1"/>
          </p:cNvPicPr>
          <p:nvPr/>
        </p:nvPicPr>
        <p:blipFill>
          <a:blip r:embed="rId2"/>
          <a:stretch>
            <a:fillRect/>
          </a:stretch>
        </p:blipFill>
        <p:spPr>
          <a:xfrm>
            <a:off x="29451" y="0"/>
            <a:ext cx="18229270" cy="10287000"/>
          </a:xfrm>
          <a:prstGeom prst="rect">
            <a:avLst/>
          </a:prstGeom>
        </p:spPr>
      </p:pic>
    </p:spTree>
    <p:extLst>
      <p:ext uri="{BB962C8B-B14F-4D97-AF65-F5344CB8AC3E}">
        <p14:creationId xmlns:p14="http://schemas.microsoft.com/office/powerpoint/2010/main" val="1710140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blue dots and white text&#10;&#10;AI-generated content may be incorrect.">
            <a:extLst>
              <a:ext uri="{FF2B5EF4-FFF2-40B4-BE49-F238E27FC236}">
                <a16:creationId xmlns:a16="http://schemas.microsoft.com/office/drawing/2014/main" id="{DA8F8AD2-754B-846F-2D15-C4F6A83A32B6}"/>
              </a:ext>
            </a:extLst>
          </p:cNvPr>
          <p:cNvPicPr>
            <a:picLocks noChangeAspect="1"/>
          </p:cNvPicPr>
          <p:nvPr/>
        </p:nvPicPr>
        <p:blipFill>
          <a:blip r:embed="rId2"/>
          <a:stretch>
            <a:fillRect/>
          </a:stretch>
        </p:blipFill>
        <p:spPr>
          <a:xfrm>
            <a:off x="2503675" y="0"/>
            <a:ext cx="14087475" cy="10287000"/>
          </a:xfrm>
          <a:prstGeom prst="rect">
            <a:avLst/>
          </a:prstGeom>
        </p:spPr>
      </p:pic>
    </p:spTree>
    <p:extLst>
      <p:ext uri="{BB962C8B-B14F-4D97-AF65-F5344CB8AC3E}">
        <p14:creationId xmlns:p14="http://schemas.microsoft.com/office/powerpoint/2010/main" val="1744318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7AF7A255-FE82-D775-F8F0-D536790F3012}"/>
              </a:ext>
            </a:extLst>
          </p:cNvPr>
          <p:cNvPicPr>
            <a:picLocks noChangeAspect="1"/>
          </p:cNvPicPr>
          <p:nvPr/>
        </p:nvPicPr>
        <p:blipFill>
          <a:blip r:embed="rId2"/>
          <a:stretch>
            <a:fillRect/>
          </a:stretch>
        </p:blipFill>
        <p:spPr>
          <a:xfrm>
            <a:off x="-36621" y="0"/>
            <a:ext cx="18529331" cy="10287000"/>
          </a:xfrm>
          <a:prstGeom prst="rect">
            <a:avLst/>
          </a:prstGeom>
        </p:spPr>
      </p:pic>
    </p:spTree>
    <p:extLst>
      <p:ext uri="{BB962C8B-B14F-4D97-AF65-F5344CB8AC3E}">
        <p14:creationId xmlns:p14="http://schemas.microsoft.com/office/powerpoint/2010/main" val="1356012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7"/>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6CB907E-1613-B40B-1CE2-CDE151D7AEB6}"/>
              </a:ext>
            </a:extLst>
          </p:cNvPr>
          <p:cNvSpPr txBox="1"/>
          <p:nvPr/>
        </p:nvSpPr>
        <p:spPr>
          <a:xfrm>
            <a:off x="1757294" y="4713095"/>
            <a:ext cx="14750322" cy="1988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700" b="1">
                <a:solidFill>
                  <a:schemeClr val="tx2"/>
                </a:solidFill>
              </a:rPr>
              <a:t>Outcome: </a:t>
            </a:r>
            <a:endParaRPr lang="en-US" sz="2700" b="1">
              <a:solidFill>
                <a:schemeClr val="tx2"/>
              </a:solidFill>
              <a:ea typeface="Calibri"/>
              <a:cs typeface="Calibri"/>
            </a:endParaRPr>
          </a:p>
          <a:p>
            <a:r>
              <a:rPr lang="en-US" sz="2700">
                <a:solidFill>
                  <a:srgbClr val="000000"/>
                </a:solidFill>
                <a:ea typeface="+mn-lt"/>
                <a:cs typeface="+mn-lt"/>
              </a:rPr>
              <a:t>Although areas with historical higher poverty levels tended to have higher dropout rates, there does not appear to be a meaningful relationship between increases in poverty and increases in dropout rates. This may be due to misclassification or data inconsistencies during the COVID-19 pandemic, which made tracking poverty more difficult.</a:t>
            </a:r>
            <a:endParaRPr lang="en-US">
              <a:solidFill>
                <a:srgbClr val="000000"/>
              </a:solidFill>
              <a:ea typeface="+mn-lt"/>
              <a:cs typeface="+mn-lt"/>
            </a:endParaRPr>
          </a:p>
          <a:p>
            <a:pPr>
              <a:lnSpc>
                <a:spcPct val="90000"/>
              </a:lnSpc>
              <a:spcAft>
                <a:spcPts val="600"/>
              </a:spcAft>
            </a:pPr>
            <a:endParaRPr lang="en-US"/>
          </a:p>
          <a:p>
            <a:pPr>
              <a:lnSpc>
                <a:spcPts val="1350"/>
              </a:lnSpc>
            </a:pPr>
            <a:endParaRPr lang="en-US" sz="2700">
              <a:solidFill>
                <a:srgbClr val="444444"/>
              </a:solidFill>
              <a:ea typeface="Calibri"/>
              <a:cs typeface="Calibri"/>
            </a:endParaRPr>
          </a:p>
          <a:p>
            <a:pPr>
              <a:lnSpc>
                <a:spcPct val="90000"/>
              </a:lnSpc>
              <a:spcAft>
                <a:spcPts val="600"/>
              </a:spcAft>
            </a:pPr>
            <a:endParaRPr lang="en-US" sz="2700">
              <a:solidFill>
                <a:schemeClr val="tx2"/>
              </a:solidFill>
              <a:ea typeface="Calibri"/>
              <a:cs typeface="Calibri"/>
            </a:endParaRPr>
          </a:p>
        </p:txBody>
      </p:sp>
    </p:spTree>
    <p:extLst>
      <p:ext uri="{BB962C8B-B14F-4D97-AF65-F5344CB8AC3E}">
        <p14:creationId xmlns:p14="http://schemas.microsoft.com/office/powerpoint/2010/main" val="3865380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78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93F0FB-F81F-97F4-7F97-133997EF2546}"/>
              </a:ext>
            </a:extLst>
          </p:cNvPr>
          <p:cNvSpPr txBox="1"/>
          <p:nvPr/>
        </p:nvSpPr>
        <p:spPr>
          <a:xfrm>
            <a:off x="9885993" y="6401748"/>
            <a:ext cx="7208994" cy="19456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6000" b="1" kern="1200">
                <a:solidFill>
                  <a:schemeClr val="tx2"/>
                </a:solidFill>
                <a:latin typeface="+mj-lt"/>
                <a:ea typeface="+mj-ea"/>
                <a:cs typeface="+mj-cs"/>
              </a:rPr>
              <a:t>Thank You</a:t>
            </a:r>
            <a:endParaRPr lang="en-US" sz="6000" kern="1200">
              <a:solidFill>
                <a:schemeClr val="tx2"/>
              </a:solidFill>
              <a:latin typeface="+mj-lt"/>
              <a:ea typeface="+mj-ea"/>
              <a:cs typeface="+mj-cs"/>
            </a:endParaRPr>
          </a:p>
        </p:txBody>
      </p:sp>
      <p:pic>
        <p:nvPicPr>
          <p:cNvPr id="8" name="Graphic 7" descr="Handshake">
            <a:extLst>
              <a:ext uri="{FF2B5EF4-FFF2-40B4-BE49-F238E27FC236}">
                <a16:creationId xmlns:a16="http://schemas.microsoft.com/office/drawing/2014/main" id="{EE3241C5-7091-1016-7AFF-B626C4FB34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79" y="-8965"/>
            <a:ext cx="9358011" cy="1029596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565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6468BAE-8945-DACE-793D-5812BDCB4461}"/>
              </a:ext>
            </a:extLst>
          </p:cNvPr>
          <p:cNvSpPr txBox="1"/>
          <p:nvPr/>
        </p:nvSpPr>
        <p:spPr>
          <a:xfrm>
            <a:off x="1045167" y="2712054"/>
            <a:ext cx="7466367" cy="54589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700" b="1">
                <a:solidFill>
                  <a:schemeClr val="tx2"/>
                </a:solidFill>
              </a:rPr>
              <a:t>Hypothesis 1:</a:t>
            </a:r>
            <a:r>
              <a:rPr lang="en-US" sz="2700">
                <a:solidFill>
                  <a:schemeClr val="tx2"/>
                </a:solidFill>
              </a:rPr>
              <a:t>​</a:t>
            </a:r>
            <a:endParaRPr lang="en-US">
              <a:solidFill>
                <a:schemeClr val="tx2"/>
              </a:solidFill>
              <a:ea typeface="Calibri"/>
              <a:cs typeface="Calibri"/>
            </a:endParaRPr>
          </a:p>
          <a:p>
            <a:pPr>
              <a:lnSpc>
                <a:spcPct val="90000"/>
              </a:lnSpc>
              <a:spcAft>
                <a:spcPts val="600"/>
              </a:spcAft>
            </a:pPr>
            <a:endParaRPr lang="en-US" sz="2700">
              <a:solidFill>
                <a:schemeClr val="tx2"/>
              </a:solidFill>
              <a:ea typeface="+mn-lt"/>
              <a:cs typeface="+mn-lt"/>
            </a:endParaRPr>
          </a:p>
          <a:p>
            <a:pPr>
              <a:lnSpc>
                <a:spcPct val="90000"/>
              </a:lnSpc>
              <a:spcAft>
                <a:spcPts val="600"/>
              </a:spcAft>
            </a:pPr>
            <a:r>
              <a:rPr lang="en-US" sz="2700">
                <a:solidFill>
                  <a:schemeClr val="tx2"/>
                </a:solidFill>
                <a:ea typeface="+mn-lt"/>
                <a:cs typeface="+mn-lt"/>
              </a:rPr>
              <a:t>The COVID-19 pandemic significantly worsened mental health among U.S. college students due to heightened social isolation, academic disruption, and reduced peer support. This led to a peak in depression (44%), persistently high academic impairment (above 45%), increased therapy usage (22% to 35%), and sustained suicidal ideation (around 43%).</a:t>
            </a:r>
            <a:endParaRPr lang="en-US">
              <a:solidFill>
                <a:schemeClr val="tx2"/>
              </a:solidFill>
            </a:endParaRPr>
          </a:p>
          <a:p>
            <a:pPr>
              <a:lnSpc>
                <a:spcPct val="90000"/>
              </a:lnSpc>
              <a:spcAft>
                <a:spcPts val="600"/>
              </a:spcAft>
            </a:pPr>
            <a:endParaRPr lang="en-US" sz="2700">
              <a:solidFill>
                <a:schemeClr val="tx2"/>
              </a:solidFill>
              <a:ea typeface="Calibri"/>
              <a:cs typeface="Calibri"/>
            </a:endParaRPr>
          </a:p>
        </p:txBody>
      </p:sp>
      <p:grpSp>
        <p:nvGrpSpPr>
          <p:cNvPr id="13" name="Group 1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54845" y="0"/>
            <a:ext cx="8733155" cy="10027900"/>
            <a:chOff x="6357228" y="0"/>
            <a:chExt cx="5822103" cy="6685267"/>
          </a:xfrm>
        </p:grpSpPr>
        <p:sp>
          <p:nvSpPr>
            <p:cNvPr id="14" name="Freeform: Shape 1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Worried Face with No Fill">
            <a:extLst>
              <a:ext uri="{FF2B5EF4-FFF2-40B4-BE49-F238E27FC236}">
                <a16:creationId xmlns:a16="http://schemas.microsoft.com/office/drawing/2014/main" id="{38ADC7EC-7F7F-C026-0D73-BBE6683942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82588" y="2443633"/>
            <a:ext cx="5430032" cy="5430032"/>
          </a:xfrm>
          <a:prstGeom prst="rect">
            <a:avLst/>
          </a:prstGeom>
        </p:spPr>
      </p:pic>
    </p:spTree>
    <p:extLst>
      <p:ext uri="{BB962C8B-B14F-4D97-AF65-F5344CB8AC3E}">
        <p14:creationId xmlns:p14="http://schemas.microsoft.com/office/powerpoint/2010/main" val="399409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7733753" y="9301114"/>
            <a:ext cx="551494" cy="985887"/>
          </a:xfrm>
          <a:custGeom>
            <a:avLst/>
            <a:gdLst/>
            <a:ahLst/>
            <a:cxnLst/>
            <a:rect l="l" t="t" r="r" b="b"/>
            <a:pathLst>
              <a:path w="961248" h="1395641">
                <a:moveTo>
                  <a:pt x="0" y="0"/>
                </a:moveTo>
                <a:lnTo>
                  <a:pt x="961248" y="0"/>
                </a:lnTo>
                <a:lnTo>
                  <a:pt x="961248" y="1395641"/>
                </a:lnTo>
                <a:lnTo>
                  <a:pt x="0" y="1395641"/>
                </a:lnTo>
                <a:lnTo>
                  <a:pt x="0" y="0"/>
                </a:lnTo>
                <a:close/>
              </a:path>
            </a:pathLst>
          </a:custGeom>
          <a:blipFill>
            <a:blip r:embed="rId2"/>
            <a:stretch>
              <a:fillRect/>
            </a:stretch>
          </a:blipFill>
        </p:spPr>
        <p:txBody>
          <a:bodyPr/>
          <a:lstStyle/>
          <a:p>
            <a:endParaRPr lang="en-US"/>
          </a:p>
        </p:txBody>
      </p:sp>
      <p:pic>
        <p:nvPicPr>
          <p:cNvPr id="10" name="Picture 9" descr="A screenshot of a graph&#10;&#10;AI-generated content may be incorrect.">
            <a:extLst>
              <a:ext uri="{FF2B5EF4-FFF2-40B4-BE49-F238E27FC236}">
                <a16:creationId xmlns:a16="http://schemas.microsoft.com/office/drawing/2014/main" id="{CBE16AA9-4475-BE28-BA14-77284E1F107F}"/>
              </a:ext>
            </a:extLst>
          </p:cNvPr>
          <p:cNvPicPr>
            <a:picLocks noChangeAspect="1"/>
          </p:cNvPicPr>
          <p:nvPr/>
        </p:nvPicPr>
        <p:blipFill>
          <a:blip r:embed="rId3">
            <a:extLst>
              <a:ext uri="{28A0092B-C50C-407E-A947-70E740481C1C}">
                <a14:useLocalDpi xmlns:a14="http://schemas.microsoft.com/office/drawing/2010/main" val="0"/>
              </a:ext>
            </a:extLst>
          </a:blip>
          <a:srcRect r="10293"/>
          <a:stretch/>
        </p:blipFill>
        <p:spPr>
          <a:xfrm>
            <a:off x="2765558" y="-1092"/>
            <a:ext cx="12748539" cy="102624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38663D-0265-39CB-B14C-5073AA3197B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F3C8-84E6-F9C6-3308-955B6D39D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01C0BB9-736C-CD71-BF42-4A05FC19B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2B993A-AD3B-206F-210D-ACED98912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5049D4-D538-EED7-DB33-EBFDA1B4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7"/>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39E9838-1F64-819C-2960-6FA906C55027}"/>
              </a:ext>
            </a:extLst>
          </p:cNvPr>
          <p:cNvSpPr txBox="1"/>
          <p:nvPr/>
        </p:nvSpPr>
        <p:spPr>
          <a:xfrm>
            <a:off x="1768180" y="4255895"/>
            <a:ext cx="14740052" cy="39291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700" b="1">
                <a:solidFill>
                  <a:schemeClr val="tx2"/>
                </a:solidFill>
              </a:rPr>
              <a:t>Outcome: </a:t>
            </a:r>
            <a:endParaRPr lang="en-US" sz="2700" b="1">
              <a:solidFill>
                <a:schemeClr val="tx2"/>
              </a:solidFill>
              <a:ea typeface="Calibri"/>
              <a:cs typeface="Calibri"/>
            </a:endParaRPr>
          </a:p>
          <a:p>
            <a:pPr>
              <a:lnSpc>
                <a:spcPct val="90000"/>
              </a:lnSpc>
              <a:spcAft>
                <a:spcPts val="600"/>
              </a:spcAft>
            </a:pPr>
            <a:endParaRPr lang="en-US" sz="2700" b="1">
              <a:solidFill>
                <a:schemeClr val="tx2"/>
              </a:solidFill>
              <a:ea typeface="+mn-lt"/>
              <a:cs typeface="+mn-lt"/>
            </a:endParaRPr>
          </a:p>
          <a:p>
            <a:pPr>
              <a:lnSpc>
                <a:spcPct val="90000"/>
              </a:lnSpc>
              <a:spcAft>
                <a:spcPts val="600"/>
              </a:spcAft>
            </a:pPr>
            <a:r>
              <a:rPr lang="en-US" sz="2700">
                <a:solidFill>
                  <a:schemeClr val="tx2"/>
                </a:solidFill>
                <a:ea typeface="+mn-lt"/>
                <a:cs typeface="+mn-lt"/>
              </a:rPr>
              <a:t>The data supports the hypothesis. These trends indicate lasting emotional and academic impacts on U.S. college students. Even after the peak of the pandemic, rates of depression, anxiety, and suicidal ideation remain elevated, reflecting ongoing psychological strain. The steady increase in therapy and medication use points to a growing dependence on mental health services, while consistently high academic impairment highlights continued struggles with concentration, motivation, and performance. Although substance use declined—possibly due to limited access or changing coping strategies—the persistence of suicidal thoughts underscores the severity of distress. Collectively, these patterns emphasize the urgent need for colleges to establish long-term, accessible mental health and academic support systems.</a:t>
            </a:r>
          </a:p>
          <a:p>
            <a:pPr>
              <a:lnSpc>
                <a:spcPts val="1350"/>
              </a:lnSpc>
            </a:pPr>
            <a:endParaRPr lang="en-US" sz="2700">
              <a:solidFill>
                <a:srgbClr val="444444"/>
              </a:solidFill>
              <a:ea typeface="Calibri"/>
              <a:cs typeface="Calibri"/>
            </a:endParaRPr>
          </a:p>
          <a:p>
            <a:pPr>
              <a:lnSpc>
                <a:spcPct val="90000"/>
              </a:lnSpc>
              <a:spcAft>
                <a:spcPts val="600"/>
              </a:spcAft>
            </a:pPr>
            <a:endParaRPr lang="en-US" sz="2700">
              <a:solidFill>
                <a:schemeClr val="tx2"/>
              </a:solidFill>
              <a:ea typeface="Calibri"/>
              <a:cs typeface="Calibri"/>
            </a:endParaRPr>
          </a:p>
        </p:txBody>
      </p:sp>
    </p:spTree>
    <p:extLst>
      <p:ext uri="{BB962C8B-B14F-4D97-AF65-F5344CB8AC3E}">
        <p14:creationId xmlns:p14="http://schemas.microsoft.com/office/powerpoint/2010/main" val="317861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B18742-7D3F-4C77-E6BC-FD3BC45CC3C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B92C58-B320-1A4A-742F-DCE5C05AD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EBF00E-B445-9D58-5AC6-1B6D21965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D42E8E-4622-205B-8C12-888BB7CF7628}"/>
              </a:ext>
            </a:extLst>
          </p:cNvPr>
          <p:cNvSpPr txBox="1"/>
          <p:nvPr/>
        </p:nvSpPr>
        <p:spPr>
          <a:xfrm>
            <a:off x="1187958" y="2279973"/>
            <a:ext cx="11847867" cy="54589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700" b="1">
                <a:solidFill>
                  <a:schemeClr val="tx2"/>
                </a:solidFill>
              </a:rPr>
              <a:t>Hypothesis 2</a:t>
            </a:r>
            <a:endParaRPr lang="en-US" sz="2700">
              <a:solidFill>
                <a:schemeClr val="tx2"/>
              </a:solidFill>
              <a:ea typeface="Calibri"/>
              <a:cs typeface="Calibri"/>
            </a:endParaRPr>
          </a:p>
          <a:p>
            <a:pPr>
              <a:lnSpc>
                <a:spcPct val="90000"/>
              </a:lnSpc>
              <a:spcAft>
                <a:spcPts val="600"/>
              </a:spcAft>
            </a:pPr>
            <a:endParaRPr lang="en-US" sz="2700" b="1">
              <a:solidFill>
                <a:schemeClr val="tx2"/>
              </a:solidFill>
              <a:latin typeface="Calibri"/>
              <a:ea typeface="Calibri"/>
              <a:cs typeface="Calibri"/>
            </a:endParaRPr>
          </a:p>
          <a:p>
            <a:r>
              <a:rPr lang="en-US" sz="2500">
                <a:solidFill>
                  <a:srgbClr val="002060"/>
                </a:solidFill>
                <a:ea typeface="+mn-lt"/>
                <a:cs typeface="+mn-lt"/>
              </a:rPr>
              <a:t>In Texas public schools, the increase in COVID-19 cases during the 2020–2021 academic year is associated with a statistically significant decrease in student attendance rates by 1.21%, compared to previous years.</a:t>
            </a:r>
            <a:endParaRPr lang="en-US">
              <a:ea typeface="+mn-lt"/>
              <a:cs typeface="+mn-lt"/>
            </a:endParaRPr>
          </a:p>
          <a:p>
            <a:endParaRPr lang="en-US"/>
          </a:p>
          <a:p>
            <a:endParaRPr lang="en-US">
              <a:solidFill>
                <a:srgbClr val="000000"/>
              </a:solidFill>
              <a:latin typeface="Calibri"/>
              <a:ea typeface="Calibri"/>
              <a:cs typeface="Calibri"/>
            </a:endParaRPr>
          </a:p>
          <a:p>
            <a:pPr>
              <a:lnSpc>
                <a:spcPct val="90000"/>
              </a:lnSpc>
              <a:spcAft>
                <a:spcPts val="600"/>
              </a:spcAft>
            </a:pPr>
            <a:endParaRPr lang="en-US">
              <a:solidFill>
                <a:srgbClr val="1F497D"/>
              </a:solidFill>
              <a:latin typeface="Calibri"/>
              <a:ea typeface="Calibri"/>
              <a:cs typeface="Calibri"/>
            </a:endParaRPr>
          </a:p>
        </p:txBody>
      </p:sp>
      <p:grpSp>
        <p:nvGrpSpPr>
          <p:cNvPr id="13" name="Group 12">
            <a:extLst>
              <a:ext uri="{FF2B5EF4-FFF2-40B4-BE49-F238E27FC236}">
                <a16:creationId xmlns:a16="http://schemas.microsoft.com/office/drawing/2014/main" id="{CE260210-9FAC-EA92-3601-D7B80BCFF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54845" y="0"/>
            <a:ext cx="8733155" cy="10027900"/>
            <a:chOff x="6357228" y="0"/>
            <a:chExt cx="5822103" cy="6685267"/>
          </a:xfrm>
        </p:grpSpPr>
        <p:sp>
          <p:nvSpPr>
            <p:cNvPr id="14" name="Freeform: Shape 13">
              <a:extLst>
                <a:ext uri="{FF2B5EF4-FFF2-40B4-BE49-F238E27FC236}">
                  <a16:creationId xmlns:a16="http://schemas.microsoft.com/office/drawing/2014/main" id="{62AFEFCE-3366-7F0B-C84C-584259B79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4C6BED7-BA9F-B040-858C-51D31B3D4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E207E0D-819E-36A5-4160-B7DEBCE49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B8E2AF8-D75E-536E-E83C-EB4766EFE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658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AI-generated content may be incorrect.">
            <a:extLst>
              <a:ext uri="{FF2B5EF4-FFF2-40B4-BE49-F238E27FC236}">
                <a16:creationId xmlns:a16="http://schemas.microsoft.com/office/drawing/2014/main" id="{2AAF8FBE-95AB-5E40-1FC2-E8AE40901BC7}"/>
              </a:ext>
            </a:extLst>
          </p:cNvPr>
          <p:cNvPicPr>
            <a:picLocks noChangeAspect="1"/>
          </p:cNvPicPr>
          <p:nvPr/>
        </p:nvPicPr>
        <p:blipFill>
          <a:blip r:embed="rId2"/>
          <a:srcRect t="2329" b="3977"/>
          <a:stretch/>
        </p:blipFill>
        <p:spPr>
          <a:xfrm>
            <a:off x="685800" y="685800"/>
            <a:ext cx="16916400" cy="8915400"/>
          </a:xfrm>
          <a:prstGeom prst="rect">
            <a:avLst/>
          </a:prstGeom>
        </p:spPr>
      </p:pic>
    </p:spTree>
    <p:extLst>
      <p:ext uri="{BB962C8B-B14F-4D97-AF65-F5344CB8AC3E}">
        <p14:creationId xmlns:p14="http://schemas.microsoft.com/office/powerpoint/2010/main" val="225368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showing the growth of a company&#10;&#10;AI-generated content may be incorrect.">
            <a:extLst>
              <a:ext uri="{FF2B5EF4-FFF2-40B4-BE49-F238E27FC236}">
                <a16:creationId xmlns:a16="http://schemas.microsoft.com/office/drawing/2014/main" id="{C7A2E6D8-6550-DE7B-B888-9CBB94E874A0}"/>
              </a:ext>
            </a:extLst>
          </p:cNvPr>
          <p:cNvPicPr>
            <a:picLocks noChangeAspect="1"/>
          </p:cNvPicPr>
          <p:nvPr/>
        </p:nvPicPr>
        <p:blipFill>
          <a:blip r:embed="rId2"/>
          <a:stretch>
            <a:fillRect/>
          </a:stretch>
        </p:blipFill>
        <p:spPr>
          <a:xfrm>
            <a:off x="1715912" y="965200"/>
            <a:ext cx="14856175" cy="835659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75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graph&#10;&#10;AI-generated content may be incorrect.">
            <a:extLst>
              <a:ext uri="{FF2B5EF4-FFF2-40B4-BE49-F238E27FC236}">
                <a16:creationId xmlns:a16="http://schemas.microsoft.com/office/drawing/2014/main" id="{FA6B3D8B-AF34-5F5B-6B7F-BAF12B05E076}"/>
              </a:ext>
            </a:extLst>
          </p:cNvPr>
          <p:cNvPicPr>
            <a:picLocks noChangeAspect="1"/>
          </p:cNvPicPr>
          <p:nvPr/>
        </p:nvPicPr>
        <p:blipFill>
          <a:blip r:embed="rId2"/>
          <a:stretch>
            <a:fillRect/>
          </a:stretch>
        </p:blipFill>
        <p:spPr>
          <a:xfrm>
            <a:off x="1682752" y="965200"/>
            <a:ext cx="14922495" cy="835659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94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Description This project will analyze the impact of COVID-19 on education, particularly the shift to online learning. It will visualize school closures, access to the internet, student performance, and dropout rates across different demographics</dc:title>
  <cp:revision>4</cp:revision>
  <dcterms:created xsi:type="dcterms:W3CDTF">2006-08-16T00:00:00Z</dcterms:created>
  <dcterms:modified xsi:type="dcterms:W3CDTF">2025-05-05T00:11:04Z</dcterms:modified>
  <dc:identifier>DAGlTyaOwGs</dc:identifier>
</cp:coreProperties>
</file>